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87" r:id="rId2"/>
    <p:sldId id="281" r:id="rId3"/>
    <p:sldId id="1509" r:id="rId4"/>
    <p:sldId id="1700" r:id="rId5"/>
    <p:sldId id="467" r:id="rId6"/>
    <p:sldId id="1669" r:id="rId7"/>
    <p:sldId id="1710" r:id="rId8"/>
    <p:sldId id="1711" r:id="rId9"/>
    <p:sldId id="1703" r:id="rId10"/>
    <p:sldId id="1712" r:id="rId11"/>
    <p:sldId id="1713" r:id="rId12"/>
    <p:sldId id="532" r:id="rId13"/>
    <p:sldId id="1348" r:id="rId14"/>
    <p:sldId id="1536" r:id="rId15"/>
    <p:sldId id="1714" r:id="rId16"/>
    <p:sldId id="275" r:id="rId17"/>
    <p:sldId id="1573" r:id="rId18"/>
    <p:sldId id="1683" r:id="rId19"/>
    <p:sldId id="1696" r:id="rId20"/>
    <p:sldId id="1715"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4455A-6554-0034-6568-F0773E5158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BE6A1B-E9F6-05B0-EFE8-CB063DEB6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4917C7-D05B-4301-88D7-CFB8540C0CA6}"/>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C33FB3CC-DE0D-E687-F18C-185C55CD636D}"/>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440276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1579C-625D-9134-C20D-D6F9D4FC61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4DA247-EC06-1F72-AB5C-AFFC1A0B73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1DCC1F-EBD5-6935-FECE-74F7E098A7B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C8186E-C640-12D7-50BE-D4B8704FD7E9}"/>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21054816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2A65C-3B90-B27A-4372-5A9B016E43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91EAC0D-C1AB-7C86-2C92-B6137F547B2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18E8E3-0757-A169-7D22-BE8BA1F153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96093D9-98C5-D404-1EBA-4F840A86A6D5}"/>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041158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3B498-3411-A7AF-4FED-270C79ED799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6DB009-A64F-6529-5559-856EA08D8D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327B23-3179-AFB2-5F8A-611F8E8EFF9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3061017-EBDE-DB62-D37F-C7B9D8E47D8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520433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C2C192-7310-94BA-7603-0BF74FF0F3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9B44C4A-E49B-0401-77B5-259D98373B4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3C30D2E-193E-8120-B5F0-DB5CEFD7693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B72512EF-C51F-460F-5461-E7B915974D46}"/>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7389206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0834D-C6B7-19E1-D510-06FAFBAEF3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9ADBE-4AC7-2B92-003F-FEA9B165E9D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0A26EFC-D6FD-71B1-D607-0E1A1AF32B20}"/>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6A99A7F9-64AF-A416-3ACE-00D1F730076A}"/>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1150817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55D46-AF01-0EC0-8FD8-4262FB4954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2B2056-520D-38F0-810B-54D6746FA79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C5A211-6D1C-9D9A-8329-4C179315F48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4A4F088C-CC0E-D80E-CBCB-2731944BD1A4}"/>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1294332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2EF8B-C5CE-AFB5-7FD2-D55748556E0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69F5FD4-44F8-B374-EC14-A317B095A4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CFA568E-CC51-5CD4-AE37-D58A96E98A9A}"/>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F6FF0180-9A67-DCA2-F7D8-8CA49698B5FF}"/>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2960242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7AC891-11F7-E86F-6AD5-0FBD7F97131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1D4F4B-2780-0089-4F89-93C1D55917C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CA8D2AD-DC55-34E2-6A79-F9DB02B5153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5A96EDCF-717D-539F-56B3-EF223B1AC426}"/>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3162703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83</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0E2C8-A3BC-DF44-BE30-8439BBE95D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9D376C4-D9E0-E97A-C34E-B0CA6837310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DE1B5D5C-E82E-2A5F-9FE9-BFE67DC28BE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62EE87C2-E686-9CAF-A7F8-C8B49B9458BA}"/>
              </a:ext>
            </a:extLst>
          </p:cNvPr>
          <p:cNvSpPr>
            <a:spLocks noGrp="1"/>
          </p:cNvSpPr>
          <p:nvPr/>
        </p:nvSpPr>
        <p:spPr>
          <a:xfrm>
            <a:off x="1575166" y="1441220"/>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Pose et calcule :</a:t>
            </a:r>
          </a:p>
        </p:txBody>
      </p:sp>
      <p:sp>
        <p:nvSpPr>
          <p:cNvPr id="2" name="ZoneTexte 1">
            <a:extLst>
              <a:ext uri="{FF2B5EF4-FFF2-40B4-BE49-F238E27FC236}">
                <a16:creationId xmlns:a16="http://schemas.microsoft.com/office/drawing/2014/main" id="{16158A33-C247-EE68-3020-DD765E5BD811}"/>
              </a:ext>
            </a:extLst>
          </p:cNvPr>
          <p:cNvSpPr txBox="1"/>
          <p:nvPr/>
        </p:nvSpPr>
        <p:spPr>
          <a:xfrm>
            <a:off x="1575166" y="2334496"/>
            <a:ext cx="3734587" cy="3970318"/>
          </a:xfrm>
          <a:prstGeom prst="rect">
            <a:avLst/>
          </a:prstGeom>
          <a:noFill/>
        </p:spPr>
        <p:txBody>
          <a:bodyPr wrap="square">
            <a:spAutoFit/>
          </a:bodyPr>
          <a:lstStyle/>
          <a:p>
            <a:r>
              <a:rPr lang="fr-FR" sz="3600" dirty="0"/>
              <a:t>15 + 14 = …</a:t>
            </a:r>
          </a:p>
          <a:p>
            <a:r>
              <a:rPr lang="fr-FR" sz="3600" dirty="0"/>
              <a:t> </a:t>
            </a:r>
          </a:p>
          <a:p>
            <a:r>
              <a:rPr lang="fr-FR" sz="3600" dirty="0"/>
              <a:t>32 + 25 = …</a:t>
            </a:r>
          </a:p>
          <a:p>
            <a:endParaRPr lang="fr-FR" sz="3600" dirty="0"/>
          </a:p>
          <a:p>
            <a:r>
              <a:rPr lang="fr-FR" sz="3600" dirty="0"/>
              <a:t>27 + 12 = …</a:t>
            </a:r>
          </a:p>
          <a:p>
            <a:endParaRPr lang="fr-FR" sz="3600" dirty="0"/>
          </a:p>
          <a:p>
            <a:r>
              <a:rPr lang="fr-FR" sz="3600" dirty="0"/>
              <a:t>63 + 14 = … </a:t>
            </a:r>
          </a:p>
        </p:txBody>
      </p:sp>
      <p:pic>
        <p:nvPicPr>
          <p:cNvPr id="4098" name="Picture 2">
            <a:extLst>
              <a:ext uri="{FF2B5EF4-FFF2-40B4-BE49-F238E27FC236}">
                <a16:creationId xmlns:a16="http://schemas.microsoft.com/office/drawing/2014/main" id="{B19B726F-4DCF-3865-36BE-72D58FE59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915" y="210978"/>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3">
            <a:extLst>
              <a:ext uri="{FF2B5EF4-FFF2-40B4-BE49-F238E27FC236}">
                <a16:creationId xmlns:a16="http://schemas.microsoft.com/office/drawing/2014/main" id="{441A0772-A6C4-6494-26A9-8CB44B8D32E5}"/>
              </a:ext>
            </a:extLst>
          </p:cNvPr>
          <p:cNvSpPr txBox="1"/>
          <p:nvPr/>
        </p:nvSpPr>
        <p:spPr>
          <a:xfrm>
            <a:off x="6764774" y="3151744"/>
            <a:ext cx="613162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866 – 4 = …</a:t>
            </a:r>
          </a:p>
        </p:txBody>
      </p:sp>
      <p:sp>
        <p:nvSpPr>
          <p:cNvPr id="7" name="Titre 1">
            <a:extLst>
              <a:ext uri="{FF2B5EF4-FFF2-40B4-BE49-F238E27FC236}">
                <a16:creationId xmlns:a16="http://schemas.microsoft.com/office/drawing/2014/main" id="{602BFFB5-A7BA-AB81-089C-934699065F5A}"/>
              </a:ext>
            </a:extLst>
          </p:cNvPr>
          <p:cNvSpPr>
            <a:spLocks noGrp="1"/>
          </p:cNvSpPr>
          <p:nvPr/>
        </p:nvSpPr>
        <p:spPr>
          <a:xfrm>
            <a:off x="6786995" y="1222038"/>
            <a:ext cx="467417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 sur ton ardoise. </a:t>
            </a:r>
          </a:p>
        </p:txBody>
      </p:sp>
      <p:pic>
        <p:nvPicPr>
          <p:cNvPr id="8" name="Picture 2">
            <a:extLst>
              <a:ext uri="{FF2B5EF4-FFF2-40B4-BE49-F238E27FC236}">
                <a16:creationId xmlns:a16="http://schemas.microsoft.com/office/drawing/2014/main" id="{F9E3544E-24D9-C85D-3731-D5B338044C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42854" y="2109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521914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0FA72-4E7B-041B-6D4E-3B2EC81DCCE9}"/>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9C96AFC-10A7-4519-EA63-3A85827837F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8FBC1B8-7D70-9F70-1A5B-FC88C36129E6}"/>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D1C401D5-4766-F163-5D85-67BF5C68399A}"/>
              </a:ext>
            </a:extLst>
          </p:cNvPr>
          <p:cNvSpPr>
            <a:spLocks noGrp="1"/>
          </p:cNvSpPr>
          <p:nvPr/>
        </p:nvSpPr>
        <p:spPr>
          <a:xfrm>
            <a:off x="1575166" y="1441220"/>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Pose et calcule :</a:t>
            </a:r>
          </a:p>
        </p:txBody>
      </p:sp>
      <p:sp>
        <p:nvSpPr>
          <p:cNvPr id="2" name="ZoneTexte 1">
            <a:extLst>
              <a:ext uri="{FF2B5EF4-FFF2-40B4-BE49-F238E27FC236}">
                <a16:creationId xmlns:a16="http://schemas.microsoft.com/office/drawing/2014/main" id="{03A612D1-1E71-EB03-508E-B7DFC2ADDF4C}"/>
              </a:ext>
            </a:extLst>
          </p:cNvPr>
          <p:cNvSpPr txBox="1"/>
          <p:nvPr/>
        </p:nvSpPr>
        <p:spPr>
          <a:xfrm>
            <a:off x="1575166" y="2334496"/>
            <a:ext cx="3734587" cy="3970318"/>
          </a:xfrm>
          <a:prstGeom prst="rect">
            <a:avLst/>
          </a:prstGeom>
          <a:noFill/>
        </p:spPr>
        <p:txBody>
          <a:bodyPr wrap="square">
            <a:spAutoFit/>
          </a:bodyPr>
          <a:lstStyle/>
          <a:p>
            <a:r>
              <a:rPr lang="fr-FR" sz="3600" dirty="0"/>
              <a:t>15 + 14 = …</a:t>
            </a:r>
          </a:p>
          <a:p>
            <a:r>
              <a:rPr lang="fr-FR" sz="3600" dirty="0"/>
              <a:t> </a:t>
            </a:r>
          </a:p>
          <a:p>
            <a:r>
              <a:rPr lang="fr-FR" sz="3600" dirty="0"/>
              <a:t>32 + 25 = …</a:t>
            </a:r>
          </a:p>
          <a:p>
            <a:endParaRPr lang="fr-FR" sz="3600" dirty="0"/>
          </a:p>
          <a:p>
            <a:r>
              <a:rPr lang="fr-FR" sz="3600" dirty="0"/>
              <a:t>27 + 12 = …</a:t>
            </a:r>
          </a:p>
          <a:p>
            <a:endParaRPr lang="fr-FR" sz="3600" dirty="0"/>
          </a:p>
          <a:p>
            <a:r>
              <a:rPr lang="fr-FR" sz="3600" dirty="0"/>
              <a:t>63 + 14 = … </a:t>
            </a:r>
          </a:p>
        </p:txBody>
      </p:sp>
      <p:pic>
        <p:nvPicPr>
          <p:cNvPr id="4098" name="Picture 2">
            <a:extLst>
              <a:ext uri="{FF2B5EF4-FFF2-40B4-BE49-F238E27FC236}">
                <a16:creationId xmlns:a16="http://schemas.microsoft.com/office/drawing/2014/main" id="{5B41EB52-43A8-5C3D-76FA-7F1564A7F3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915" y="210978"/>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Picture 2">
            <a:extLst>
              <a:ext uri="{FF2B5EF4-FFF2-40B4-BE49-F238E27FC236}">
                <a16:creationId xmlns:a16="http://schemas.microsoft.com/office/drawing/2014/main" id="{C97697D1-2A07-E813-D900-A4E6F9B038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6834" y="210978"/>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7C5C1FF1-2085-2594-6657-F567EE9F42B4}"/>
              </a:ext>
            </a:extLst>
          </p:cNvPr>
          <p:cNvPicPr>
            <a:picLocks noChangeAspect="1"/>
          </p:cNvPicPr>
          <p:nvPr/>
        </p:nvPicPr>
        <p:blipFill>
          <a:blip r:embed="rId4"/>
          <a:stretch>
            <a:fillRect/>
          </a:stretch>
        </p:blipFill>
        <p:spPr>
          <a:xfrm>
            <a:off x="6928218" y="2444663"/>
            <a:ext cx="3332666" cy="3984417"/>
          </a:xfrm>
          <a:prstGeom prst="rect">
            <a:avLst/>
          </a:prstGeom>
        </p:spPr>
      </p:pic>
      <p:sp>
        <p:nvSpPr>
          <p:cNvPr id="9" name="Titre 1">
            <a:extLst>
              <a:ext uri="{FF2B5EF4-FFF2-40B4-BE49-F238E27FC236}">
                <a16:creationId xmlns:a16="http://schemas.microsoft.com/office/drawing/2014/main" id="{480A3090-9EA6-6459-DDAA-1FA8286932FC}"/>
              </a:ext>
            </a:extLst>
          </p:cNvPr>
          <p:cNvSpPr>
            <a:spLocks noGrp="1"/>
          </p:cNvSpPr>
          <p:nvPr/>
        </p:nvSpPr>
        <p:spPr>
          <a:xfrm>
            <a:off x="6509114" y="14927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a:t>
            </a:r>
          </a:p>
        </p:txBody>
      </p:sp>
    </p:spTree>
    <p:extLst>
      <p:ext uri="{BB962C8B-B14F-4D97-AF65-F5344CB8AC3E}">
        <p14:creationId xmlns:p14="http://schemas.microsoft.com/office/powerpoint/2010/main" val="2752802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2900281"/>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m’entraine à résoudre un problème.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504"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0" name="Picture 2">
            <a:extLst>
              <a:ext uri="{FF2B5EF4-FFF2-40B4-BE49-F238E27FC236}">
                <a16:creationId xmlns:a16="http://schemas.microsoft.com/office/drawing/2014/main" id="{F204BE7F-E556-57C5-E3F4-E50117BCF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9402" y="294120"/>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230EBBDC-75BD-62DF-7A8D-7635982EACE8}"/>
              </a:ext>
            </a:extLst>
          </p:cNvPr>
          <p:cNvPicPr>
            <a:picLocks noChangeAspect="1"/>
          </p:cNvPicPr>
          <p:nvPr/>
        </p:nvPicPr>
        <p:blipFill>
          <a:blip r:embed="rId5"/>
          <a:stretch>
            <a:fillRect/>
          </a:stretch>
        </p:blipFill>
        <p:spPr>
          <a:xfrm>
            <a:off x="6379068" y="1976795"/>
            <a:ext cx="5595924" cy="3551169"/>
          </a:xfrm>
          <a:prstGeom prst="rect">
            <a:avLst/>
          </a:prstGeom>
        </p:spPr>
      </p:pic>
      <p:pic>
        <p:nvPicPr>
          <p:cNvPr id="7" name="Image 6">
            <a:extLst>
              <a:ext uri="{FF2B5EF4-FFF2-40B4-BE49-F238E27FC236}">
                <a16:creationId xmlns:a16="http://schemas.microsoft.com/office/drawing/2014/main" id="{983D2211-0366-B9B4-001D-949B3F59ED2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77469" y="3537451"/>
            <a:ext cx="4476997" cy="2983499"/>
          </a:xfrm>
          <a:prstGeom prst="rect">
            <a:avLst/>
          </a:prstGeom>
        </p:spPr>
      </p:pic>
      <p:sp>
        <p:nvSpPr>
          <p:cNvPr id="12" name="ZoneTexte 11">
            <a:extLst>
              <a:ext uri="{FF2B5EF4-FFF2-40B4-BE49-F238E27FC236}">
                <a16:creationId xmlns:a16="http://schemas.microsoft.com/office/drawing/2014/main" id="{1B6F98AA-0F73-ACD1-740C-B0C89FF9F201}"/>
              </a:ext>
            </a:extLst>
          </p:cNvPr>
          <p:cNvSpPr txBox="1"/>
          <p:nvPr/>
        </p:nvSpPr>
        <p:spPr>
          <a:xfrm>
            <a:off x="489300" y="2279113"/>
            <a:ext cx="5201046"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fleuriste a 16 roses. </a:t>
            </a:r>
          </a:p>
          <a:p>
            <a:endParaRPr lang="fr-FR" sz="2400" dirty="0"/>
          </a:p>
          <a:p>
            <a:r>
              <a:rPr lang="fr-FR" sz="2400" b="1" dirty="0"/>
              <a:t>Combien de bouquets de </a:t>
            </a:r>
          </a:p>
          <a:p>
            <a:r>
              <a:rPr lang="fr-FR" sz="2400" b="1" dirty="0"/>
              <a:t>4 roses peut-il faire ? </a:t>
            </a:r>
          </a:p>
        </p:txBody>
      </p:sp>
    </p:spTree>
    <p:extLst>
      <p:ext uri="{BB962C8B-B14F-4D97-AF65-F5344CB8AC3E}">
        <p14:creationId xmlns:p14="http://schemas.microsoft.com/office/powerpoint/2010/main" val="2384889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F917B-6444-7B46-BAAB-F4AD442070D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4C782FD-B898-169B-8DC9-D043C50CD9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3CAF4AB7-E633-10F0-4B87-E53EE826A97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C46FD80-3110-6014-D1D2-A621600E5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504"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CE706DFF-C1DA-AB6C-D379-8C22F7664AD5}"/>
              </a:ext>
            </a:extLst>
          </p:cNvPr>
          <p:cNvSpPr txBox="1"/>
          <p:nvPr/>
        </p:nvSpPr>
        <p:spPr>
          <a:xfrm>
            <a:off x="489300" y="2715531"/>
            <a:ext cx="5201046"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J’ai 30 billes. </a:t>
            </a:r>
          </a:p>
          <a:p>
            <a:r>
              <a:rPr lang="fr-FR" sz="2400" dirty="0"/>
              <a:t>Je veux mettre 10 billes par sac.</a:t>
            </a:r>
          </a:p>
          <a:p>
            <a:endParaRPr lang="fr-FR" sz="2400" dirty="0"/>
          </a:p>
          <a:p>
            <a:r>
              <a:rPr lang="fr-FR" sz="2400" b="1" dirty="0"/>
              <a:t>De combien de sacs ai-je besoin ? </a:t>
            </a:r>
          </a:p>
        </p:txBody>
      </p:sp>
      <p:pic>
        <p:nvPicPr>
          <p:cNvPr id="2050" name="Picture 2">
            <a:extLst>
              <a:ext uri="{FF2B5EF4-FFF2-40B4-BE49-F238E27FC236}">
                <a16:creationId xmlns:a16="http://schemas.microsoft.com/office/drawing/2014/main" id="{1D3DB0BF-DB61-D22D-17DF-6A27AD73B3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9402" y="294120"/>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C5328502-C4E6-09C0-5275-65DFBE4F9627}"/>
              </a:ext>
            </a:extLst>
          </p:cNvPr>
          <p:cNvPicPr>
            <a:picLocks noChangeAspect="1"/>
          </p:cNvPicPr>
          <p:nvPr/>
        </p:nvPicPr>
        <p:blipFill>
          <a:blip r:embed="rId5"/>
          <a:stretch>
            <a:fillRect/>
          </a:stretch>
        </p:blipFill>
        <p:spPr>
          <a:xfrm>
            <a:off x="6379068" y="1976795"/>
            <a:ext cx="5595924" cy="3551169"/>
          </a:xfrm>
          <a:prstGeom prst="rect">
            <a:avLst/>
          </a:prstGeom>
        </p:spPr>
      </p:pic>
    </p:spTree>
    <p:extLst>
      <p:ext uri="{BB962C8B-B14F-4D97-AF65-F5344CB8AC3E}">
        <p14:creationId xmlns:p14="http://schemas.microsoft.com/office/powerpoint/2010/main" val="5913321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1904226"/>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connais la suite écrite et la suite orale des nombres.</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pose effectue des additions et des soustractions.</a:t>
              </a:r>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6493625" y="3204566"/>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Super </a:t>
            </a:r>
            <a:r>
              <a:rPr lang="fr-FR" sz="2600" b="1" dirty="0" err="1"/>
              <a:t>Calculus</a:t>
            </a:r>
            <a:endParaRPr lang="fr-FR" sz="2600" b="1" dirty="0"/>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1708" y="311783"/>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ZoneTexte 7">
            <a:extLst>
              <a:ext uri="{FF2B5EF4-FFF2-40B4-BE49-F238E27FC236}">
                <a16:creationId xmlns:a16="http://schemas.microsoft.com/office/drawing/2014/main" id="{5B469C13-4AE1-5366-BD12-07A25449B997}"/>
              </a:ext>
            </a:extLst>
          </p:cNvPr>
          <p:cNvSpPr txBox="1"/>
          <p:nvPr/>
        </p:nvSpPr>
        <p:spPr>
          <a:xfrm>
            <a:off x="489300" y="2715531"/>
            <a:ext cx="5201046" cy="221017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jardinier pose 24 mètres de grillage d’un côté du jardin et 18 mètres de grillage de l’autre côté. </a:t>
            </a:r>
            <a:r>
              <a:rPr lang="fr-FR" sz="2400" b="1" dirty="0"/>
              <a:t>Combien de mètres de grillage pose-t-il en tout ? </a:t>
            </a:r>
          </a:p>
        </p:txBody>
      </p:sp>
      <p:pic>
        <p:nvPicPr>
          <p:cNvPr id="11" name="Picture 2">
            <a:extLst>
              <a:ext uri="{FF2B5EF4-FFF2-40B4-BE49-F238E27FC236}">
                <a16:creationId xmlns:a16="http://schemas.microsoft.com/office/drawing/2014/main" id="{3A2B9D55-FB3E-BF2E-9A35-51F7D60FC6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504"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Picture 3">
            <a:extLst>
              <a:ext uri="{FF2B5EF4-FFF2-40B4-BE49-F238E27FC236}">
                <a16:creationId xmlns:a16="http://schemas.microsoft.com/office/drawing/2014/main" id="{4559BE68-0D3F-589B-C7CF-A7981BAE65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98796" y="348003"/>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54BB56FF-DE07-41A3-AD04-B7264D49DC2D}"/>
              </a:ext>
            </a:extLst>
          </p:cNvPr>
          <p:cNvPicPr>
            <a:picLocks noChangeAspect="1"/>
          </p:cNvPicPr>
          <p:nvPr/>
        </p:nvPicPr>
        <p:blipFill>
          <a:blip r:embed="rId4"/>
          <a:stretch>
            <a:fillRect/>
          </a:stretch>
        </p:blipFill>
        <p:spPr>
          <a:xfrm>
            <a:off x="1030558" y="2310380"/>
            <a:ext cx="3348730" cy="3795992"/>
          </a:xfrm>
          <a:prstGeom prst="rect">
            <a:avLst/>
          </a:prstGeom>
        </p:spPr>
      </p:pic>
      <p:sp>
        <p:nvSpPr>
          <p:cNvPr id="8" name="ZoneTexte 7">
            <a:extLst>
              <a:ext uri="{FF2B5EF4-FFF2-40B4-BE49-F238E27FC236}">
                <a16:creationId xmlns:a16="http://schemas.microsoft.com/office/drawing/2014/main" id="{2062C9C1-05DA-F396-C2AE-F59D59716D07}"/>
              </a:ext>
            </a:extLst>
          </p:cNvPr>
          <p:cNvSpPr txBox="1"/>
          <p:nvPr/>
        </p:nvSpPr>
        <p:spPr>
          <a:xfrm>
            <a:off x="2279092" y="3317286"/>
            <a:ext cx="418704" cy="646331"/>
          </a:xfrm>
          <a:prstGeom prst="rect">
            <a:avLst/>
          </a:prstGeom>
          <a:noFill/>
        </p:spPr>
        <p:txBody>
          <a:bodyPr wrap="none" rtlCol="0">
            <a:spAutoFit/>
          </a:bodyPr>
          <a:lstStyle/>
          <a:p>
            <a:r>
              <a:rPr lang="fr-FR" sz="3600" dirty="0"/>
              <a:t>2</a:t>
            </a:r>
          </a:p>
        </p:txBody>
      </p:sp>
      <p:sp>
        <p:nvSpPr>
          <p:cNvPr id="9" name="ZoneTexte 8">
            <a:extLst>
              <a:ext uri="{FF2B5EF4-FFF2-40B4-BE49-F238E27FC236}">
                <a16:creationId xmlns:a16="http://schemas.microsoft.com/office/drawing/2014/main" id="{17CAA89B-949D-6ED7-4744-DDDD7A5FE657}"/>
              </a:ext>
            </a:extLst>
          </p:cNvPr>
          <p:cNvSpPr txBox="1"/>
          <p:nvPr/>
        </p:nvSpPr>
        <p:spPr>
          <a:xfrm>
            <a:off x="2921401" y="3317286"/>
            <a:ext cx="418704" cy="646331"/>
          </a:xfrm>
          <a:prstGeom prst="rect">
            <a:avLst/>
          </a:prstGeom>
          <a:noFill/>
        </p:spPr>
        <p:txBody>
          <a:bodyPr wrap="none" rtlCol="0">
            <a:spAutoFit/>
          </a:bodyPr>
          <a:lstStyle/>
          <a:p>
            <a:r>
              <a:rPr lang="fr-FR" sz="3600" dirty="0"/>
              <a:t>4</a:t>
            </a:r>
          </a:p>
        </p:txBody>
      </p:sp>
      <p:sp>
        <p:nvSpPr>
          <p:cNvPr id="11" name="ZoneTexte 10">
            <a:extLst>
              <a:ext uri="{FF2B5EF4-FFF2-40B4-BE49-F238E27FC236}">
                <a16:creationId xmlns:a16="http://schemas.microsoft.com/office/drawing/2014/main" id="{3D37D6BF-AEE3-6B3D-2515-80C8A0FA68A0}"/>
              </a:ext>
            </a:extLst>
          </p:cNvPr>
          <p:cNvSpPr txBox="1"/>
          <p:nvPr/>
        </p:nvSpPr>
        <p:spPr>
          <a:xfrm>
            <a:off x="2286219" y="3885211"/>
            <a:ext cx="418704" cy="646331"/>
          </a:xfrm>
          <a:prstGeom prst="rect">
            <a:avLst/>
          </a:prstGeom>
          <a:noFill/>
        </p:spPr>
        <p:txBody>
          <a:bodyPr wrap="none" rtlCol="0">
            <a:spAutoFit/>
          </a:bodyPr>
          <a:lstStyle/>
          <a:p>
            <a:r>
              <a:rPr lang="fr-FR" sz="3600" dirty="0"/>
              <a:t>1</a:t>
            </a:r>
          </a:p>
        </p:txBody>
      </p:sp>
      <p:sp>
        <p:nvSpPr>
          <p:cNvPr id="14" name="ZoneTexte 13">
            <a:extLst>
              <a:ext uri="{FF2B5EF4-FFF2-40B4-BE49-F238E27FC236}">
                <a16:creationId xmlns:a16="http://schemas.microsoft.com/office/drawing/2014/main" id="{C5F34C27-9135-58F0-8340-0A3BA710FF94}"/>
              </a:ext>
            </a:extLst>
          </p:cNvPr>
          <p:cNvSpPr txBox="1"/>
          <p:nvPr/>
        </p:nvSpPr>
        <p:spPr>
          <a:xfrm>
            <a:off x="2915727" y="3885211"/>
            <a:ext cx="418704" cy="646331"/>
          </a:xfrm>
          <a:prstGeom prst="rect">
            <a:avLst/>
          </a:prstGeom>
          <a:noFill/>
        </p:spPr>
        <p:txBody>
          <a:bodyPr wrap="none" rtlCol="0">
            <a:spAutoFit/>
          </a:bodyPr>
          <a:lstStyle/>
          <a:p>
            <a:r>
              <a:rPr lang="fr-FR" sz="3600" dirty="0"/>
              <a:t>8</a:t>
            </a:r>
          </a:p>
        </p:txBody>
      </p:sp>
      <p:sp>
        <p:nvSpPr>
          <p:cNvPr id="15" name="ZoneTexte 14">
            <a:extLst>
              <a:ext uri="{FF2B5EF4-FFF2-40B4-BE49-F238E27FC236}">
                <a16:creationId xmlns:a16="http://schemas.microsoft.com/office/drawing/2014/main" id="{91274863-9541-A8B2-761F-BE2301761A4E}"/>
              </a:ext>
            </a:extLst>
          </p:cNvPr>
          <p:cNvSpPr txBox="1"/>
          <p:nvPr/>
        </p:nvSpPr>
        <p:spPr>
          <a:xfrm>
            <a:off x="2889177" y="4531542"/>
            <a:ext cx="418704" cy="646331"/>
          </a:xfrm>
          <a:prstGeom prst="rect">
            <a:avLst/>
          </a:prstGeom>
          <a:noFill/>
        </p:spPr>
        <p:txBody>
          <a:bodyPr wrap="none" rtlCol="0">
            <a:spAutoFit/>
          </a:bodyPr>
          <a:lstStyle/>
          <a:p>
            <a:r>
              <a:rPr lang="fr-FR" sz="3600" dirty="0"/>
              <a:t>2</a:t>
            </a:r>
          </a:p>
        </p:txBody>
      </p:sp>
      <p:sp>
        <p:nvSpPr>
          <p:cNvPr id="16" name="ZoneTexte 15">
            <a:extLst>
              <a:ext uri="{FF2B5EF4-FFF2-40B4-BE49-F238E27FC236}">
                <a16:creationId xmlns:a16="http://schemas.microsoft.com/office/drawing/2014/main" id="{F803B39F-49BD-077C-5287-1305DD12EA7F}"/>
              </a:ext>
            </a:extLst>
          </p:cNvPr>
          <p:cNvSpPr txBox="1"/>
          <p:nvPr/>
        </p:nvSpPr>
        <p:spPr>
          <a:xfrm>
            <a:off x="2281904" y="4531542"/>
            <a:ext cx="418704" cy="646331"/>
          </a:xfrm>
          <a:prstGeom prst="rect">
            <a:avLst/>
          </a:prstGeom>
          <a:noFill/>
        </p:spPr>
        <p:txBody>
          <a:bodyPr wrap="none" rtlCol="0">
            <a:spAutoFit/>
          </a:bodyPr>
          <a:lstStyle/>
          <a:p>
            <a:r>
              <a:rPr lang="fr-FR" sz="3600" dirty="0"/>
              <a:t>4</a:t>
            </a:r>
          </a:p>
        </p:txBody>
      </p:sp>
      <p:sp>
        <p:nvSpPr>
          <p:cNvPr id="17" name="ZoneTexte 16">
            <a:extLst>
              <a:ext uri="{FF2B5EF4-FFF2-40B4-BE49-F238E27FC236}">
                <a16:creationId xmlns:a16="http://schemas.microsoft.com/office/drawing/2014/main" id="{8A06F796-7718-BB9D-5BD4-62C6A55C4234}"/>
              </a:ext>
            </a:extLst>
          </p:cNvPr>
          <p:cNvSpPr txBox="1"/>
          <p:nvPr/>
        </p:nvSpPr>
        <p:spPr>
          <a:xfrm>
            <a:off x="1597959" y="3885210"/>
            <a:ext cx="413896" cy="646331"/>
          </a:xfrm>
          <a:prstGeom prst="rect">
            <a:avLst/>
          </a:prstGeom>
          <a:noFill/>
        </p:spPr>
        <p:txBody>
          <a:bodyPr wrap="none" rtlCol="0">
            <a:spAutoFit/>
          </a:bodyPr>
          <a:lstStyle/>
          <a:p>
            <a:r>
              <a:rPr lang="fr-FR" sz="3600" dirty="0"/>
              <a:t>+</a:t>
            </a:r>
          </a:p>
        </p:txBody>
      </p:sp>
      <p:cxnSp>
        <p:nvCxnSpPr>
          <p:cNvPr id="18" name="Connecteur droit 17">
            <a:extLst>
              <a:ext uri="{FF2B5EF4-FFF2-40B4-BE49-F238E27FC236}">
                <a16:creationId xmlns:a16="http://schemas.microsoft.com/office/drawing/2014/main" id="{C2576109-A29B-BD89-5DF1-987382DE3DF0}"/>
              </a:ext>
            </a:extLst>
          </p:cNvPr>
          <p:cNvCxnSpPr/>
          <p:nvPr/>
        </p:nvCxnSpPr>
        <p:spPr>
          <a:xfrm>
            <a:off x="1538201" y="4531541"/>
            <a:ext cx="190048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35F8CF39-EC8A-B549-BA53-FF7D7F882F60}"/>
              </a:ext>
            </a:extLst>
          </p:cNvPr>
          <p:cNvSpPr txBox="1"/>
          <p:nvPr/>
        </p:nvSpPr>
        <p:spPr>
          <a:xfrm>
            <a:off x="2318365" y="3037771"/>
            <a:ext cx="340158" cy="461665"/>
          </a:xfrm>
          <a:prstGeom prst="rect">
            <a:avLst/>
          </a:prstGeom>
          <a:noFill/>
        </p:spPr>
        <p:txBody>
          <a:bodyPr wrap="none" rtlCol="0">
            <a:spAutoFit/>
          </a:bodyPr>
          <a:lstStyle/>
          <a:p>
            <a:r>
              <a:rPr lang="fr-FR" sz="2400" dirty="0">
                <a:solidFill>
                  <a:srgbClr val="FF0000"/>
                </a:solidFill>
              </a:rPr>
              <a:t>1</a:t>
            </a:r>
          </a:p>
        </p:txBody>
      </p:sp>
      <p:sp>
        <p:nvSpPr>
          <p:cNvPr id="20" name="ZoneTexte 19">
            <a:extLst>
              <a:ext uri="{FF2B5EF4-FFF2-40B4-BE49-F238E27FC236}">
                <a16:creationId xmlns:a16="http://schemas.microsoft.com/office/drawing/2014/main" id="{D29F85E1-0CEF-4951-4C8E-979D49D62CD8}"/>
              </a:ext>
            </a:extLst>
          </p:cNvPr>
          <p:cNvSpPr txBox="1"/>
          <p:nvPr/>
        </p:nvSpPr>
        <p:spPr>
          <a:xfrm>
            <a:off x="4582370" y="3417501"/>
            <a:ext cx="1095172" cy="369332"/>
          </a:xfrm>
          <a:prstGeom prst="rect">
            <a:avLst/>
          </a:prstGeom>
          <a:noFill/>
        </p:spPr>
        <p:txBody>
          <a:bodyPr wrap="none" rtlCol="0">
            <a:spAutoFit/>
          </a:bodyPr>
          <a:lstStyle/>
          <a:p>
            <a:r>
              <a:rPr lang="fr-FR" dirty="0"/>
              <a:t>4 + 8 = </a:t>
            </a:r>
            <a:r>
              <a:rPr lang="fr-FR" dirty="0">
                <a:solidFill>
                  <a:srgbClr val="FF0000"/>
                </a:solidFill>
              </a:rPr>
              <a:t>1</a:t>
            </a:r>
            <a:r>
              <a:rPr lang="fr-FR" dirty="0"/>
              <a:t>2</a:t>
            </a:r>
          </a:p>
        </p:txBody>
      </p:sp>
      <p:sp>
        <p:nvSpPr>
          <p:cNvPr id="28" name="Titre 1">
            <a:extLst>
              <a:ext uri="{FF2B5EF4-FFF2-40B4-BE49-F238E27FC236}">
                <a16:creationId xmlns:a16="http://schemas.microsoft.com/office/drawing/2014/main" id="{C257635A-C236-8BC4-3542-2C8C0F833D71}"/>
              </a:ext>
            </a:extLst>
          </p:cNvPr>
          <p:cNvSpPr>
            <a:spLocks noGrp="1"/>
          </p:cNvSpPr>
          <p:nvPr/>
        </p:nvSpPr>
        <p:spPr>
          <a:xfrm>
            <a:off x="6509114" y="14927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a:t>
            </a:r>
          </a:p>
        </p:txBody>
      </p:sp>
      <p:sp>
        <p:nvSpPr>
          <p:cNvPr id="29" name="ZoneTexte 3">
            <a:extLst>
              <a:ext uri="{FF2B5EF4-FFF2-40B4-BE49-F238E27FC236}">
                <a16:creationId xmlns:a16="http://schemas.microsoft.com/office/drawing/2014/main" id="{7B4EF608-E5A2-A34B-EA36-DF36801AEB57}"/>
              </a:ext>
            </a:extLst>
          </p:cNvPr>
          <p:cNvSpPr txBox="1"/>
          <p:nvPr/>
        </p:nvSpPr>
        <p:spPr>
          <a:xfrm>
            <a:off x="7594244" y="3178786"/>
            <a:ext cx="2763688"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58 – 9</a:t>
            </a:r>
          </a:p>
        </p:txBody>
      </p:sp>
    </p:spTree>
    <p:extLst>
      <p:ext uri="{BB962C8B-B14F-4D97-AF65-F5344CB8AC3E}">
        <p14:creationId xmlns:p14="http://schemas.microsoft.com/office/powerpoint/2010/main" val="1729788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D108-04C0-B21C-0E97-A3C5A77317F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860295F-68C4-0FD9-F436-1E97F106E1D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2BDB102-4D12-C562-1729-39282C06809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1B6CFBE-8DF0-ECD9-3EFE-EF7D01C583A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E99C0BDB-A074-1944-A2BF-62B35089A60A}"/>
              </a:ext>
            </a:extLst>
          </p:cNvPr>
          <p:cNvPicPr>
            <a:picLocks noChangeAspect="1"/>
          </p:cNvPicPr>
          <p:nvPr/>
        </p:nvPicPr>
        <p:blipFill>
          <a:blip r:embed="rId3"/>
          <a:stretch>
            <a:fillRect/>
          </a:stretch>
        </p:blipFill>
        <p:spPr>
          <a:xfrm>
            <a:off x="1595037" y="462182"/>
            <a:ext cx="4321640" cy="6126282"/>
          </a:xfrm>
          <a:prstGeom prst="rect">
            <a:avLst/>
          </a:prstGeom>
        </p:spPr>
      </p:pic>
      <p:pic>
        <p:nvPicPr>
          <p:cNvPr id="5122" name="Picture 2">
            <a:extLst>
              <a:ext uri="{FF2B5EF4-FFF2-40B4-BE49-F238E27FC236}">
                <a16:creationId xmlns:a16="http://schemas.microsoft.com/office/drawing/2014/main" id="{E7A0C344-62BE-6EAA-050F-2211E3A19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50" y="127866"/>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72BA1197-6A51-2901-8053-A5C5C02619B7}"/>
              </a:ext>
            </a:extLst>
          </p:cNvPr>
          <p:cNvPicPr>
            <a:picLocks noChangeAspect="1"/>
          </p:cNvPicPr>
          <p:nvPr/>
        </p:nvPicPr>
        <p:blipFill>
          <a:blip r:embed="rId5"/>
          <a:stretch>
            <a:fillRect/>
          </a:stretch>
        </p:blipFill>
        <p:spPr>
          <a:xfrm>
            <a:off x="6277906" y="2301749"/>
            <a:ext cx="5647004" cy="4015923"/>
          </a:xfrm>
          <a:prstGeom prst="rect">
            <a:avLst/>
          </a:prstGeom>
        </p:spPr>
      </p:pic>
      <p:pic>
        <p:nvPicPr>
          <p:cNvPr id="5123" name="Picture 3">
            <a:extLst>
              <a:ext uri="{FF2B5EF4-FFF2-40B4-BE49-F238E27FC236}">
                <a16:creationId xmlns:a16="http://schemas.microsoft.com/office/drawing/2014/main" id="{B6D4947B-540B-5244-C94F-68FF3B3ED02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93009" y="254866"/>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1107750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J’identifie la règle logique d’une suite numérique et je la poursuis.</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3E092-E258-B394-FBFC-51EF3B2CBCE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63A12DAA-A901-31FC-CFC5-51A733D4280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0E09660-10A5-AD23-2576-96F9128B04F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C6FC0340-B58A-92B2-85BA-01164B31A01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30DC0ADB-2A71-977B-FC8D-A96B78DFBDEA}"/>
              </a:ext>
            </a:extLst>
          </p:cNvPr>
          <p:cNvPicPr>
            <a:picLocks noChangeAspect="1"/>
          </p:cNvPicPr>
          <p:nvPr/>
        </p:nvPicPr>
        <p:blipFill>
          <a:blip r:embed="rId3"/>
          <a:stretch>
            <a:fillRect/>
          </a:stretch>
        </p:blipFill>
        <p:spPr>
          <a:xfrm>
            <a:off x="227569" y="2031881"/>
            <a:ext cx="5696347" cy="3974066"/>
          </a:xfrm>
          <a:prstGeom prst="rect">
            <a:avLst/>
          </a:prstGeom>
        </p:spPr>
      </p:pic>
      <p:pic>
        <p:nvPicPr>
          <p:cNvPr id="6146" name="Picture 2">
            <a:extLst>
              <a:ext uri="{FF2B5EF4-FFF2-40B4-BE49-F238E27FC236}">
                <a16:creationId xmlns:a16="http://schemas.microsoft.com/office/drawing/2014/main" id="{61FA1FD9-5A04-F9BA-36D8-44424A96A3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3374" y="227211"/>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Titre 1">
            <a:extLst>
              <a:ext uri="{FF2B5EF4-FFF2-40B4-BE49-F238E27FC236}">
                <a16:creationId xmlns:a16="http://schemas.microsoft.com/office/drawing/2014/main" id="{682B8355-CC93-82A8-C0AB-2011213D7B6D}"/>
              </a:ext>
            </a:extLst>
          </p:cNvPr>
          <p:cNvSpPr>
            <a:spLocks noGrp="1"/>
          </p:cNvSpPr>
          <p:nvPr/>
        </p:nvSpPr>
        <p:spPr>
          <a:xfrm>
            <a:off x="6509114" y="14927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a:t>
            </a:r>
          </a:p>
        </p:txBody>
      </p:sp>
      <p:sp>
        <p:nvSpPr>
          <p:cNvPr id="9" name="ZoneTexte 8">
            <a:extLst>
              <a:ext uri="{FF2B5EF4-FFF2-40B4-BE49-F238E27FC236}">
                <a16:creationId xmlns:a16="http://schemas.microsoft.com/office/drawing/2014/main" id="{A11F25F4-D805-CBB1-C6C6-CE3120C6229F}"/>
              </a:ext>
            </a:extLst>
          </p:cNvPr>
          <p:cNvSpPr txBox="1"/>
          <p:nvPr/>
        </p:nvSpPr>
        <p:spPr>
          <a:xfrm>
            <a:off x="7604044" y="2161309"/>
            <a:ext cx="2536272" cy="3970318"/>
          </a:xfrm>
          <a:prstGeom prst="rect">
            <a:avLst/>
          </a:prstGeom>
          <a:noFill/>
        </p:spPr>
        <p:txBody>
          <a:bodyPr wrap="none" rtlCol="0">
            <a:spAutoFit/>
          </a:bodyPr>
          <a:lstStyle/>
          <a:p>
            <a:r>
              <a:rPr lang="fr-FR" sz="3600" dirty="0"/>
              <a:t>73 – 9 = …. </a:t>
            </a:r>
          </a:p>
          <a:p>
            <a:endParaRPr lang="fr-FR" sz="3600" dirty="0"/>
          </a:p>
          <a:p>
            <a:r>
              <a:rPr lang="fr-FR" sz="3600" dirty="0"/>
              <a:t>125 – 9 = …. </a:t>
            </a:r>
          </a:p>
          <a:p>
            <a:endParaRPr lang="fr-FR" sz="3600" dirty="0"/>
          </a:p>
          <a:p>
            <a:r>
              <a:rPr lang="fr-FR" sz="3600" dirty="0"/>
              <a:t>514 – 9 = …. </a:t>
            </a:r>
          </a:p>
          <a:p>
            <a:endParaRPr lang="fr-FR" sz="3600" dirty="0"/>
          </a:p>
          <a:p>
            <a:r>
              <a:rPr lang="fr-FR" sz="3600" dirty="0"/>
              <a:t>681 – 9 = …. </a:t>
            </a:r>
          </a:p>
        </p:txBody>
      </p:sp>
    </p:spTree>
    <p:extLst>
      <p:ext uri="{BB962C8B-B14F-4D97-AF65-F5344CB8AC3E}">
        <p14:creationId xmlns:p14="http://schemas.microsoft.com/office/powerpoint/2010/main" val="1069399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7C3A79F4-A420-D62D-6775-A5BC437C4575}"/>
              </a:ext>
            </a:extLst>
          </p:cNvPr>
          <p:cNvSpPr>
            <a:spLocks noGrp="1"/>
          </p:cNvSpPr>
          <p:nvPr/>
        </p:nvSpPr>
        <p:spPr>
          <a:xfrm>
            <a:off x="4524026" y="612698"/>
            <a:ext cx="3143947" cy="53863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400" dirty="0"/>
              <a:t>Jeu du furet</a:t>
            </a:r>
          </a:p>
        </p:txBody>
      </p:sp>
      <p:pic>
        <p:nvPicPr>
          <p:cNvPr id="1026" name="Picture 2">
            <a:extLst>
              <a:ext uri="{FF2B5EF4-FFF2-40B4-BE49-F238E27FC236}">
                <a16:creationId xmlns:a16="http://schemas.microsoft.com/office/drawing/2014/main" id="{5A363ED1-B70F-3E15-A09F-488ED95143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51284" y="297021"/>
            <a:ext cx="963613" cy="11699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03467235-EDB9-0C91-ECFA-039058FEF8E5}"/>
              </a:ext>
            </a:extLst>
          </p:cNvPr>
          <p:cNvSpPr txBox="1"/>
          <p:nvPr/>
        </p:nvSpPr>
        <p:spPr>
          <a:xfrm>
            <a:off x="678616" y="2896226"/>
            <a:ext cx="5036384" cy="1200329"/>
          </a:xfrm>
          <a:prstGeom prst="rect">
            <a:avLst/>
          </a:prstGeom>
          <a:noFill/>
        </p:spPr>
        <p:txBody>
          <a:bodyPr wrap="square" rtlCol="0">
            <a:spAutoFit/>
          </a:bodyPr>
          <a:lstStyle/>
          <a:p>
            <a:r>
              <a:rPr lang="fr-FR" sz="3600" dirty="0"/>
              <a:t>En comptant de 10 en 10 de 0 jusqu’à 100</a:t>
            </a:r>
          </a:p>
        </p:txBody>
      </p:sp>
      <p:sp>
        <p:nvSpPr>
          <p:cNvPr id="7" name="ZoneTexte 6">
            <a:extLst>
              <a:ext uri="{FF2B5EF4-FFF2-40B4-BE49-F238E27FC236}">
                <a16:creationId xmlns:a16="http://schemas.microsoft.com/office/drawing/2014/main" id="{5310FD4F-F227-729E-8B2F-9064E3A7AC1A}"/>
              </a:ext>
            </a:extLst>
          </p:cNvPr>
          <p:cNvSpPr txBox="1"/>
          <p:nvPr/>
        </p:nvSpPr>
        <p:spPr>
          <a:xfrm>
            <a:off x="6296706" y="2896225"/>
            <a:ext cx="5036384" cy="1200329"/>
          </a:xfrm>
          <a:prstGeom prst="rect">
            <a:avLst/>
          </a:prstGeom>
          <a:noFill/>
        </p:spPr>
        <p:txBody>
          <a:bodyPr wrap="square" rtlCol="0">
            <a:spAutoFit/>
          </a:bodyPr>
          <a:lstStyle/>
          <a:p>
            <a:r>
              <a:rPr lang="fr-FR" sz="3600" dirty="0"/>
              <a:t>En comptant de 10 en 10 à partir de 325</a:t>
            </a:r>
          </a:p>
        </p:txBody>
      </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3AEC6-48B0-8C59-DA58-A91572CCEBBC}"/>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B389133-92AE-3A42-E3CB-944DEF9213B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A6B8475-3171-27D7-F8FA-49E4CF07501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49CF636-FC7B-C2AB-B542-4794B2C5986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8397E0D4-5AE1-19CB-2EDA-3C35B8E3C552}"/>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C22F9DE5-549F-E598-BE35-347CC03161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74" y="21129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863FCDEE-D3CD-8639-2E91-1973C86DDA57}"/>
              </a:ext>
            </a:extLst>
          </p:cNvPr>
          <p:cNvSpPr txBox="1"/>
          <p:nvPr/>
        </p:nvSpPr>
        <p:spPr>
          <a:xfrm>
            <a:off x="523010" y="2106517"/>
            <a:ext cx="5036384" cy="3416320"/>
          </a:xfrm>
          <a:prstGeom prst="rect">
            <a:avLst/>
          </a:prstGeom>
          <a:noFill/>
        </p:spPr>
        <p:txBody>
          <a:bodyPr wrap="square" rtlCol="0">
            <a:spAutoFit/>
          </a:bodyPr>
          <a:lstStyle/>
          <a:p>
            <a:r>
              <a:rPr lang="fr-FR" sz="3600" dirty="0"/>
              <a:t>En comptant de 2 en 2 en partant de 50 jusqu’à 100</a:t>
            </a:r>
          </a:p>
          <a:p>
            <a:endParaRPr lang="fr-FR" sz="3600" dirty="0"/>
          </a:p>
          <a:p>
            <a:endParaRPr lang="fr-FR" sz="3600" dirty="0"/>
          </a:p>
          <a:p>
            <a:r>
              <a:rPr lang="fr-FR" sz="3600" dirty="0"/>
              <a:t>Entoure le 4e terme de la suite, puis le 21e terme.</a:t>
            </a:r>
          </a:p>
        </p:txBody>
      </p:sp>
      <p:sp>
        <p:nvSpPr>
          <p:cNvPr id="7" name="ZoneTexte 6">
            <a:extLst>
              <a:ext uri="{FF2B5EF4-FFF2-40B4-BE49-F238E27FC236}">
                <a16:creationId xmlns:a16="http://schemas.microsoft.com/office/drawing/2014/main" id="{726E76FB-E5E9-50D9-4E39-C7716B10B503}"/>
              </a:ext>
            </a:extLst>
          </p:cNvPr>
          <p:cNvSpPr txBox="1"/>
          <p:nvPr/>
        </p:nvSpPr>
        <p:spPr>
          <a:xfrm>
            <a:off x="6296705" y="2106517"/>
            <a:ext cx="5372285" cy="3970318"/>
          </a:xfrm>
          <a:prstGeom prst="rect">
            <a:avLst/>
          </a:prstGeom>
          <a:noFill/>
        </p:spPr>
        <p:txBody>
          <a:bodyPr wrap="square" rtlCol="0">
            <a:spAutoFit/>
          </a:bodyPr>
          <a:lstStyle/>
          <a:p>
            <a:r>
              <a:rPr lang="fr-FR" sz="3600" dirty="0"/>
              <a:t>En comptant de 2 en 2 en partant de 580 jusqu’à 630</a:t>
            </a:r>
          </a:p>
          <a:p>
            <a:endParaRPr lang="fr-FR" sz="3600" dirty="0"/>
          </a:p>
          <a:p>
            <a:endParaRPr lang="fr-FR" sz="3600" dirty="0"/>
          </a:p>
          <a:p>
            <a:r>
              <a:rPr lang="fr-FR" sz="3600" dirty="0"/>
              <a:t>Entoure le 4e terme de la suite, puis le 21e terme.</a:t>
            </a:r>
          </a:p>
          <a:p>
            <a:endParaRPr lang="fr-FR" sz="3600" dirty="0"/>
          </a:p>
        </p:txBody>
      </p:sp>
    </p:spTree>
    <p:extLst>
      <p:ext uri="{BB962C8B-B14F-4D97-AF65-F5344CB8AC3E}">
        <p14:creationId xmlns:p14="http://schemas.microsoft.com/office/powerpoint/2010/main" val="934544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Je connais dans les deux sens les tables d’addition.</a:t>
            </a:r>
          </a:p>
          <a:p>
            <a:pPr marL="457200" indent="-457200" algn="ctr">
              <a:buFont typeface="Wingdings" panose="05000000000000000000" pitchFamily="2" charset="2"/>
              <a:buChar char="è"/>
            </a:pPr>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soustrais un nombre inférieur à 9 à un nombre.</a:t>
            </a:r>
          </a:p>
        </p:txBody>
      </p:sp>
    </p:spTree>
    <p:extLst>
      <p:ext uri="{BB962C8B-B14F-4D97-AF65-F5344CB8AC3E}">
        <p14:creationId xmlns:p14="http://schemas.microsoft.com/office/powerpoint/2010/main" val="4250113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C0B3951C-35F2-4A03-CC74-EA390B32B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30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7C3A79F4-A420-D62D-6775-A5BC437C4575}"/>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Prends le suivi des tables d’addition.</a:t>
            </a:r>
          </a:p>
        </p:txBody>
      </p:sp>
      <p:pic>
        <p:nvPicPr>
          <p:cNvPr id="3074" name="Picture 2">
            <a:extLst>
              <a:ext uri="{FF2B5EF4-FFF2-40B4-BE49-F238E27FC236}">
                <a16:creationId xmlns:a16="http://schemas.microsoft.com/office/drawing/2014/main" id="{41FB9B4A-11ED-205C-4655-C12268BE8A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60" y="2166313"/>
            <a:ext cx="5634038" cy="39687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7C3A79F4-A420-D62D-6775-A5BC437C4575}"/>
              </a:ext>
            </a:extLst>
          </p:cNvPr>
          <p:cNvSpPr>
            <a:spLocks noGrp="1"/>
          </p:cNvSpPr>
          <p:nvPr/>
        </p:nvSpPr>
        <p:spPr>
          <a:xfrm>
            <a:off x="6786995" y="1222038"/>
            <a:ext cx="7886700"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 sur ton ardoise. </a:t>
            </a:r>
          </a:p>
        </p:txBody>
      </p:sp>
      <p:sp>
        <p:nvSpPr>
          <p:cNvPr id="7" name="ZoneTexte 3">
            <a:extLst>
              <a:ext uri="{FF2B5EF4-FFF2-40B4-BE49-F238E27FC236}">
                <a16:creationId xmlns:a16="http://schemas.microsoft.com/office/drawing/2014/main" id="{441A0772-A6C4-6494-26A9-8CB44B8D32E5}"/>
              </a:ext>
            </a:extLst>
          </p:cNvPr>
          <p:cNvSpPr txBox="1"/>
          <p:nvPr/>
        </p:nvSpPr>
        <p:spPr>
          <a:xfrm>
            <a:off x="6931232" y="3328389"/>
            <a:ext cx="5260768"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235 – 2 = …</a:t>
            </a:r>
          </a:p>
        </p:txBody>
      </p:sp>
    </p:spTree>
    <p:extLst>
      <p:ext uri="{BB962C8B-B14F-4D97-AF65-F5344CB8AC3E}">
        <p14:creationId xmlns:p14="http://schemas.microsoft.com/office/powerpoint/2010/main" val="3649535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4DCF15-C329-F90C-3C28-3B211ECD488E}"/>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C6D1288-A7DE-96D6-4F57-8F0B3833824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8C1500F4-51EB-11F6-8F26-B661AB5D98A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AD568507-B86F-CE16-1668-47DF0986DA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30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31655E25-A626-CC4D-3CA2-C03DCB15B67F}"/>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Prends le suivi des tables d’addition.</a:t>
            </a:r>
          </a:p>
        </p:txBody>
      </p:sp>
      <p:pic>
        <p:nvPicPr>
          <p:cNvPr id="3074" name="Picture 2">
            <a:extLst>
              <a:ext uri="{FF2B5EF4-FFF2-40B4-BE49-F238E27FC236}">
                <a16:creationId xmlns:a16="http://schemas.microsoft.com/office/drawing/2014/main" id="{79E4EEBA-2485-CBB4-AF6A-BFCA7F9C14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60" y="2166313"/>
            <a:ext cx="5634038" cy="39687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FC50781E-E36C-B203-435E-9C0DE0A36975}"/>
              </a:ext>
            </a:extLst>
          </p:cNvPr>
          <p:cNvSpPr>
            <a:spLocks noGrp="1"/>
          </p:cNvSpPr>
          <p:nvPr/>
        </p:nvSpPr>
        <p:spPr>
          <a:xfrm>
            <a:off x="6786995" y="1222038"/>
            <a:ext cx="7886700"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 sur ton ardoise. </a:t>
            </a:r>
          </a:p>
        </p:txBody>
      </p:sp>
      <p:sp>
        <p:nvSpPr>
          <p:cNvPr id="7" name="ZoneTexte 3">
            <a:extLst>
              <a:ext uri="{FF2B5EF4-FFF2-40B4-BE49-F238E27FC236}">
                <a16:creationId xmlns:a16="http://schemas.microsoft.com/office/drawing/2014/main" id="{F704A569-383E-4482-8BA8-AE63543F1564}"/>
              </a:ext>
            </a:extLst>
          </p:cNvPr>
          <p:cNvSpPr txBox="1"/>
          <p:nvPr/>
        </p:nvSpPr>
        <p:spPr>
          <a:xfrm>
            <a:off x="6786995" y="3193307"/>
            <a:ext cx="613162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375 – 5 = …</a:t>
            </a:r>
          </a:p>
        </p:txBody>
      </p:sp>
    </p:spTree>
    <p:extLst>
      <p:ext uri="{BB962C8B-B14F-4D97-AF65-F5344CB8AC3E}">
        <p14:creationId xmlns:p14="http://schemas.microsoft.com/office/powerpoint/2010/main" val="40093769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DFACE9-5F44-C63F-00A3-4358D56BCFD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4A0AAD8-8648-327D-1E5D-74FFB26C86C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DC9A72A1-76A4-EF9E-B6FB-BA9A17B485D6}"/>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EEA58218-D30D-07B8-A8D4-11ADC0D1A0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E582BD34-BCB3-1B6C-5F4D-AA8BA30B9C44}"/>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Prends le suivi des tables d’addition.</a:t>
            </a:r>
          </a:p>
        </p:txBody>
      </p:sp>
      <p:pic>
        <p:nvPicPr>
          <p:cNvPr id="3074" name="Picture 2">
            <a:extLst>
              <a:ext uri="{FF2B5EF4-FFF2-40B4-BE49-F238E27FC236}">
                <a16:creationId xmlns:a16="http://schemas.microsoft.com/office/drawing/2014/main" id="{4E2CAFE8-ED32-6228-98C4-28C398E560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60" y="2166313"/>
            <a:ext cx="5634038" cy="396875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D0204A32-18D4-3EC4-7399-750835FB31C7}"/>
              </a:ext>
            </a:extLst>
          </p:cNvPr>
          <p:cNvSpPr>
            <a:spLocks noGrp="1"/>
          </p:cNvSpPr>
          <p:nvPr/>
        </p:nvSpPr>
        <p:spPr>
          <a:xfrm>
            <a:off x="6786995" y="1222038"/>
            <a:ext cx="467417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 sur ton ardoise. </a:t>
            </a:r>
          </a:p>
        </p:txBody>
      </p:sp>
      <p:sp>
        <p:nvSpPr>
          <p:cNvPr id="7" name="ZoneTexte 3">
            <a:extLst>
              <a:ext uri="{FF2B5EF4-FFF2-40B4-BE49-F238E27FC236}">
                <a16:creationId xmlns:a16="http://schemas.microsoft.com/office/drawing/2014/main" id="{441A0772-A6C4-6494-26A9-8CB44B8D32E5}"/>
              </a:ext>
            </a:extLst>
          </p:cNvPr>
          <p:cNvSpPr txBox="1"/>
          <p:nvPr/>
        </p:nvSpPr>
        <p:spPr>
          <a:xfrm>
            <a:off x="6786995" y="3429000"/>
            <a:ext cx="5304310"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108 – 2 = …</a:t>
            </a:r>
          </a:p>
        </p:txBody>
      </p:sp>
    </p:spTree>
    <p:extLst>
      <p:ext uri="{BB962C8B-B14F-4D97-AF65-F5344CB8AC3E}">
        <p14:creationId xmlns:p14="http://schemas.microsoft.com/office/powerpoint/2010/main" val="188102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111E4-6DEF-27E5-181F-98BF1C8C7D1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03D34593-6703-53F0-6C68-5DCE0F1B599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B24C0801-A0A5-222D-1B33-7459D1DAFECB}"/>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1E579BAF-184A-D7BF-9C09-C38D8A2AD68C}"/>
              </a:ext>
            </a:extLst>
          </p:cNvPr>
          <p:cNvSpPr>
            <a:spLocks noGrp="1"/>
          </p:cNvSpPr>
          <p:nvPr/>
        </p:nvSpPr>
        <p:spPr>
          <a:xfrm>
            <a:off x="1575166" y="1441220"/>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Pose et calcule :</a:t>
            </a:r>
          </a:p>
        </p:txBody>
      </p:sp>
      <p:sp>
        <p:nvSpPr>
          <p:cNvPr id="2" name="ZoneTexte 1">
            <a:extLst>
              <a:ext uri="{FF2B5EF4-FFF2-40B4-BE49-F238E27FC236}">
                <a16:creationId xmlns:a16="http://schemas.microsoft.com/office/drawing/2014/main" id="{9E3238FA-FF59-53A0-DA21-636F19BF297C}"/>
              </a:ext>
            </a:extLst>
          </p:cNvPr>
          <p:cNvSpPr txBox="1"/>
          <p:nvPr/>
        </p:nvSpPr>
        <p:spPr>
          <a:xfrm>
            <a:off x="1575166" y="2334496"/>
            <a:ext cx="3734587" cy="3970318"/>
          </a:xfrm>
          <a:prstGeom prst="rect">
            <a:avLst/>
          </a:prstGeom>
          <a:noFill/>
        </p:spPr>
        <p:txBody>
          <a:bodyPr wrap="square">
            <a:spAutoFit/>
          </a:bodyPr>
          <a:lstStyle/>
          <a:p>
            <a:r>
              <a:rPr lang="fr-FR" sz="3600" dirty="0"/>
              <a:t>15 + 14 = …</a:t>
            </a:r>
          </a:p>
          <a:p>
            <a:r>
              <a:rPr lang="fr-FR" sz="3600" dirty="0"/>
              <a:t> </a:t>
            </a:r>
          </a:p>
          <a:p>
            <a:r>
              <a:rPr lang="fr-FR" sz="3600" dirty="0"/>
              <a:t>32 + 25 = …</a:t>
            </a:r>
          </a:p>
          <a:p>
            <a:endParaRPr lang="fr-FR" sz="3600" dirty="0"/>
          </a:p>
          <a:p>
            <a:r>
              <a:rPr lang="fr-FR" sz="3600" dirty="0"/>
              <a:t>27 + 12 = …</a:t>
            </a:r>
          </a:p>
          <a:p>
            <a:endParaRPr lang="fr-FR" sz="3600" dirty="0"/>
          </a:p>
          <a:p>
            <a:r>
              <a:rPr lang="fr-FR" sz="3600" dirty="0"/>
              <a:t>63 + 14 = … </a:t>
            </a:r>
          </a:p>
        </p:txBody>
      </p:sp>
      <p:pic>
        <p:nvPicPr>
          <p:cNvPr id="4098" name="Picture 2">
            <a:extLst>
              <a:ext uri="{FF2B5EF4-FFF2-40B4-BE49-F238E27FC236}">
                <a16:creationId xmlns:a16="http://schemas.microsoft.com/office/drawing/2014/main" id="{914C5942-5A16-1A0C-2B98-A9BEF2270C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915" y="210978"/>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498118AC-42B5-2AEF-95BE-23A4C97E66EB}"/>
              </a:ext>
            </a:extLst>
          </p:cNvPr>
          <p:cNvSpPr>
            <a:spLocks noGrp="1"/>
          </p:cNvSpPr>
          <p:nvPr/>
        </p:nvSpPr>
        <p:spPr>
          <a:xfrm>
            <a:off x="6786995" y="1222038"/>
            <a:ext cx="467417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 sur ton ardoise. </a:t>
            </a:r>
          </a:p>
        </p:txBody>
      </p:sp>
      <p:sp>
        <p:nvSpPr>
          <p:cNvPr id="8" name="ZoneTexte 3">
            <a:extLst>
              <a:ext uri="{FF2B5EF4-FFF2-40B4-BE49-F238E27FC236}">
                <a16:creationId xmlns:a16="http://schemas.microsoft.com/office/drawing/2014/main" id="{441A0772-A6C4-6494-26A9-8CB44B8D32E5}"/>
              </a:ext>
            </a:extLst>
          </p:cNvPr>
          <p:cNvSpPr txBox="1"/>
          <p:nvPr/>
        </p:nvSpPr>
        <p:spPr>
          <a:xfrm>
            <a:off x="6882248" y="3429000"/>
            <a:ext cx="6084123"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575 – 3 = …</a:t>
            </a:r>
          </a:p>
        </p:txBody>
      </p:sp>
      <p:pic>
        <p:nvPicPr>
          <p:cNvPr id="9" name="Picture 2">
            <a:extLst>
              <a:ext uri="{FF2B5EF4-FFF2-40B4-BE49-F238E27FC236}">
                <a16:creationId xmlns:a16="http://schemas.microsoft.com/office/drawing/2014/main" id="{A93B9159-441F-272F-7222-E11778EB4E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42854" y="2109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95835843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16888</TotalTime>
  <Words>805</Words>
  <Application>Microsoft Office PowerPoint</Application>
  <PresentationFormat>Grand écran</PresentationFormat>
  <Paragraphs>121</Paragraphs>
  <Slides>20</Slides>
  <Notes>16</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20</vt:i4>
      </vt:variant>
    </vt:vector>
  </HeadingPairs>
  <TitlesOfParts>
    <vt:vector size="26" baseType="lpstr">
      <vt:lpstr>Arial</vt:lpstr>
      <vt:lpstr>Calibri</vt:lpstr>
      <vt:lpstr>Calibri Light</vt:lpstr>
      <vt:lpstr>KG Turning Tables</vt:lpstr>
      <vt:lpstr>Wingdings</vt:lpstr>
      <vt:lpstr>Thème Office</vt:lpstr>
      <vt:lpstr>PERIODE 4  séance 83</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406</cp:revision>
  <dcterms:created xsi:type="dcterms:W3CDTF">2018-07-28T07:30:27Z</dcterms:created>
  <dcterms:modified xsi:type="dcterms:W3CDTF">2026-04-01T14:11:54Z</dcterms:modified>
</cp:coreProperties>
</file>